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5"/>
  </p:notesMasterIdLst>
  <p:handoutMasterIdLst>
    <p:handoutMasterId r:id="rId16"/>
  </p:handoutMasterIdLst>
  <p:sldIdLst>
    <p:sldId id="347" r:id="rId2"/>
    <p:sldId id="366" r:id="rId3"/>
    <p:sldId id="367" r:id="rId4"/>
    <p:sldId id="368" r:id="rId5"/>
    <p:sldId id="369" r:id="rId6"/>
    <p:sldId id="370" r:id="rId7"/>
    <p:sldId id="371" r:id="rId8"/>
    <p:sldId id="372" r:id="rId9"/>
    <p:sldId id="373" r:id="rId10"/>
    <p:sldId id="374" r:id="rId11"/>
    <p:sldId id="375" r:id="rId12"/>
    <p:sldId id="378" r:id="rId13"/>
    <p:sldId id="377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32" autoAdjust="0"/>
    <p:restoredTop sz="86400" autoAdjust="0"/>
  </p:normalViewPr>
  <p:slideViewPr>
    <p:cSldViewPr>
      <p:cViewPr varScale="1">
        <p:scale>
          <a:sx n="62" d="100"/>
          <a:sy n="62" d="100"/>
        </p:scale>
        <p:origin x="124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t>7/24/2018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90600" y="3200400"/>
            <a:ext cx="199068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6172200" y="3200400"/>
            <a:ext cx="23622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2057400" cy="12192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png"/><Relationship Id="rId4" Type="http://schemas.openxmlformats.org/officeDocument/2006/relationships/image" Target="../media/image6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Section 3.1 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400" dirty="0">
                <a:solidFill>
                  <a:schemeClr val="bg1"/>
                </a:solidFill>
                <a:ea typeface="Arial Black"/>
              </a:rPr>
              <a:t>Chapter 3</a:t>
            </a:r>
            <a:endParaRPr lang="en-US" sz="3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7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Std. Deviation of Error Term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5225" y="1570187"/>
            <a:ext cx="1408975" cy="53079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Recall:</a:t>
            </a:r>
            <a:endParaRPr lang="en-US" dirty="0"/>
          </a:p>
        </p:txBody>
      </p:sp>
      <p:graphicFrame>
        <p:nvGraphicFramePr>
          <p:cNvPr id="15" name="Object 14" descr="Varepsilon is similar to N open parenthesis 0, sigma subscript varepsilon close parenthesis.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65455"/>
              </p:ext>
            </p:extLst>
          </p:nvPr>
        </p:nvGraphicFramePr>
        <p:xfrm>
          <a:off x="3124200" y="1537566"/>
          <a:ext cx="2340841" cy="596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0" name="Equation" r:id="rId3" imgW="774360" imgH="228600" progId="Equation.DSMT4">
                  <p:embed/>
                </p:oleObj>
              </mc:Choice>
              <mc:Fallback>
                <p:oleObj name="Equation" r:id="rId3" imgW="774360" imgH="228600" progId="Equation.DSMT4">
                  <p:embed/>
                  <p:pic>
                    <p:nvPicPr>
                      <p:cNvPr id="0" name="Object 7" descr="Fe(s) followed by arrow Fe(l)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537566"/>
                        <a:ext cx="2340841" cy="5960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86" name="Picture 2" descr="Sigma hat subscript varepsilon equals square root of MSE equals square root of SSE over n minus k minus 1. A callout reading Computer gives these points toward sigma hat subscript varepsilon, square root of MSE, square root of SSE, and n minus k minus 1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8802" y="2575315"/>
            <a:ext cx="5854921" cy="3345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239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 Regression </a:t>
            </a:r>
            <a:r>
              <a:rPr lang="en-US" dirty="0" smtClean="0"/>
              <a:t>Output</a:t>
            </a:r>
            <a:endParaRPr lang="ru-RU" dirty="0"/>
          </a:p>
        </p:txBody>
      </p:sp>
      <p:pic>
        <p:nvPicPr>
          <p:cNvPr id="15" name="Picture 2" descr="A text followed by two tables is shown. &#10;Summary open parenthesis my model close parenthesis.&#10;A table below shows data in five columns and four rows.&#10;The column head of the table reads: Estimate, Std. Error, t value, Pr open parenthesis lesser than absolute value of t close parenthesis.&#10;Row 1: open parenthesis Intercept close parenthesis - Estimate, negative 6.3726; Std. Error, 30.8934; t value, negative 0.206; Pr open parenthesis lesser than absolute value of t close parenthesis, 0.837.&#10;Row 2: Rest - Estimate, 1.1300; Std. Error, 0.1023; t value, 11.042; Pr open parenthesis lesser than absolute value of t close parenthesis, greater than 2eminus16 three asterisks.&#10;Row 3: Hgt - Estimate, 0.2685; Std. Error, 0.4074; t value, 0.659; Pr open parenthesis lesser than absolute value of t close parenthesis, 0.511.&#10;Row 4: Sex - Estimate, 4.4610; Std. Error, 2.9947; t value, 1.490; Pr open parenthesis lesser than absolute value of t close parenthesis, 0.138.&#10;A text below the table reads, Residual standard error: 15.01 on 228 degrees of freedom, Multiple R-squared: 0.3724, Adjusted R-squared: 0.3641, F-statistic:  45.1 on 3 and 228 DF,  p-value: greater than 2.2eminus16.&#10;The next line reads, lesser than anova open parenthesis mymodel close parenthesis.&#10;Response: Active&#10;A table below shows data in six columns and three rows.&#10;The column head of the table reads, Df, Sum Sq, Mean Sq, F value, Pr open parenthesis lesser than F close parenthesis.&#10;The data of the table are as follows:&#10;Row 1: Df, 1; Sum Sq, 29868; Mean Sq, 29867.9; F value, 132.6144; Pr open parenthesis lesser than F close parenthesis, greater than2eminus16 three asterisks.&#10;Row 2: Df, 1; Sum Sq, 102; Mean Sq, 101.8; F value, 0.4519; Pr open parenthesis lesser than F close parenthesis, 0.5021.&#10;Row 3: Df, 1; Sum Sq, 500; Mean Sq, 499.8; F value, 2.2189; Pr open parenthesis lesser than F close parenthesis, 0.1377.&#10;A line below reads, Residuals 228, 51351, 225.2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0391" y="1554826"/>
            <a:ext cx="6743219" cy="460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932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Correlation </a:t>
            </a:r>
            <a:r>
              <a:rPr lang="en-US" dirty="0" smtClean="0"/>
              <a:t>Matrix</a:t>
            </a:r>
            <a:endParaRPr lang="ru-RU" dirty="0"/>
          </a:p>
        </p:txBody>
      </p:sp>
      <p:pic>
        <p:nvPicPr>
          <p:cNvPr id="15" name="Picture 2" descr="A text followed by a table is shown. The text reads, lesser than cor open parenthesis Pulse open square bracket c open parenthesis 1, 2, 4, 6 close parenthesis close square bracket close parenthesis  hash Use only some columns.&#10;A table below shows data in five columns and four rows.&#10;The column head of the table reads: Active, Rest, Sex, and Hgt.&#10;The data of the table are as follows:&#10;Row 1: Active - Active, 1.0000000; Rest, 0.6041871; Sex, 0.1780192; and Hgt, negative 0.1808122.&#10;Row 2: Rest - Active, 0.6041871; Rest, 1.0000000; Sex, 0.1665902; and Hgt, negative 0.2426329.&#10;Row 3: Sex - Active, 0.1780192; Rest, 0.1665902; Sex, 1.0000000; and Hgt, negative 0.7520590.&#10;Row 4: Hgt - Active, negative 0.1808122; Rest, negative 0.2426329; Sex, negative 0.7520590; and Hgt, 10000000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597" y="2209663"/>
            <a:ext cx="8239730" cy="284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867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R Linear Model </a:t>
            </a:r>
            <a:r>
              <a:rPr lang="en-US" dirty="0" smtClean="0"/>
              <a:t>Commands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668095" cy="47648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dirty="0"/>
              <a:t>Once you have fit, e.g., </a:t>
            </a:r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model=lm(Y~X1+X2+X3)</a:t>
            </a:r>
          </a:p>
          <a:p>
            <a:pPr marL="0" indent="0">
              <a:buNone/>
            </a:pPr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summary(model)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 </a:t>
            </a:r>
            <a:r>
              <a:rPr lang="en-US" altLang="en-US" dirty="0">
                <a:sym typeface="Wingdings" panose="05000000000000000000" pitchFamily="2" charset="2"/>
              </a:rPr>
              <a:t> </a:t>
            </a:r>
            <a:r>
              <a:rPr lang="en-US" altLang="en-US" i="1" dirty="0">
                <a:sym typeface="Wingdings" panose="05000000000000000000" pitchFamily="2" charset="2"/>
              </a:rPr>
              <a:t>t</a:t>
            </a:r>
            <a:r>
              <a:rPr lang="en-US" altLang="en-US" dirty="0">
                <a:sym typeface="Wingdings" panose="05000000000000000000" pitchFamily="2" charset="2"/>
              </a:rPr>
              <a:t> tests for coefficients etc.</a:t>
            </a:r>
          </a:p>
          <a:p>
            <a:pPr marL="0" indent="0">
              <a:buNone/>
            </a:pPr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anova(model)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 </a:t>
            </a:r>
            <a:r>
              <a:rPr lang="en-US" altLang="en-US" dirty="0">
                <a:sym typeface="Wingdings" panose="05000000000000000000" pitchFamily="2" charset="2"/>
              </a:rPr>
              <a:t> (sequential) sums of squares</a:t>
            </a:r>
          </a:p>
          <a:p>
            <a:pPr marL="0" indent="0">
              <a:buNone/>
            </a:pPr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plot(model)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 </a:t>
            </a:r>
            <a:r>
              <a:rPr lang="en-US" altLang="en-US" dirty="0">
                <a:sym typeface="Wingdings" panose="05000000000000000000" pitchFamily="2" charset="2"/>
              </a:rPr>
              <a:t> modeling checking plots</a:t>
            </a:r>
          </a:p>
          <a:p>
            <a:pPr marL="0" indent="0">
              <a:buNone/>
            </a:pPr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rstandard(model)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dirty="0">
                <a:sym typeface="Wingdings" panose="05000000000000000000" pitchFamily="2" charset="2"/>
              </a:rPr>
              <a:t> standardized residuals</a:t>
            </a:r>
          </a:p>
          <a:p>
            <a:pPr marL="0" indent="0">
              <a:buNone/>
            </a:pPr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rstudent(model)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dirty="0">
                <a:sym typeface="Wingdings" panose="05000000000000000000" pitchFamily="2" charset="2"/>
              </a:rPr>
              <a:t> studentized residuals</a:t>
            </a:r>
          </a:p>
          <a:p>
            <a:pPr marL="0" indent="0">
              <a:buNone/>
            </a:pPr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hatvalues(model)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dirty="0">
                <a:sym typeface="Wingdings" panose="05000000000000000000" pitchFamily="2" charset="2"/>
              </a:rPr>
              <a:t> leverage (</a:t>
            </a:r>
            <a:r>
              <a:rPr lang="en-US" altLang="en-US" i="1" dirty="0">
                <a:sym typeface="Wingdings" panose="05000000000000000000" pitchFamily="2" charset="2"/>
              </a:rPr>
              <a:t>h</a:t>
            </a:r>
            <a:r>
              <a:rPr lang="en-US" altLang="en-US" i="1" baseline="-25000" dirty="0">
                <a:sym typeface="Wingdings" panose="05000000000000000000" pitchFamily="2" charset="2"/>
              </a:rPr>
              <a:t>i</a:t>
            </a:r>
            <a:r>
              <a:rPr lang="en-US" altLang="en-US" dirty="0" smtClean="0">
                <a:sym typeface="Wingdings" panose="05000000000000000000" pitchFamily="2" charset="2"/>
              </a:rPr>
              <a:t>)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102901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3.1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841007"/>
          </a:xfrm>
        </p:spPr>
        <p:txBody>
          <a:bodyPr>
            <a:normAutofit/>
          </a:bodyPr>
          <a:lstStyle/>
          <a:p>
            <a:pPr marL="0" indent="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Multiple regression</a:t>
            </a:r>
          </a:p>
          <a:p>
            <a:pPr marL="0" indent="50800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Model</a:t>
            </a:r>
            <a:endParaRPr lang="en-US" altLang="en-US" dirty="0">
              <a:sym typeface="Symbol" panose="05050102010706020507" pitchFamily="18" charset="2"/>
            </a:endParaRPr>
          </a:p>
          <a:p>
            <a:pPr marL="0" indent="50800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Prediction </a:t>
            </a:r>
            <a:r>
              <a:rPr lang="en-US" altLang="en-US" dirty="0">
                <a:sym typeface="Symbol" panose="05050102010706020507" pitchFamily="18" charset="2"/>
              </a:rPr>
              <a:t>equation</a:t>
            </a:r>
          </a:p>
          <a:p>
            <a:pPr marL="0" indent="50800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Standard </a:t>
            </a:r>
            <a:r>
              <a:rPr lang="en-US" altLang="en-US" dirty="0">
                <a:sym typeface="Symbol" panose="05050102010706020507" pitchFamily="18" charset="2"/>
              </a:rPr>
              <a:t>deviation of error</a:t>
            </a:r>
          </a:p>
          <a:p>
            <a:pPr marL="0" indent="50800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Correlation matrix</a:t>
            </a:r>
            <a:endParaRPr lang="en-US" altLang="en-US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34056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Linear Regression Model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612407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624"/>
              </a:spcBef>
              <a:buNone/>
            </a:pPr>
            <a:r>
              <a:rPr lang="en-US" altLang="en-US" i="1" dirty="0" smtClean="0"/>
              <a:t>Y</a:t>
            </a:r>
            <a:r>
              <a:rPr lang="en-US" altLang="en-US" dirty="0" smtClean="0"/>
              <a:t> </a:t>
            </a:r>
            <a:r>
              <a:rPr lang="en-US" altLang="en-US" dirty="0"/>
              <a:t>= </a:t>
            </a:r>
            <a:r>
              <a:rPr lang="en-US" altLang="en-US" i="1" dirty="0">
                <a:sym typeface="Symbol" panose="05050102010706020507" pitchFamily="18" charset="2"/>
              </a:rPr>
              <a:t>β</a:t>
            </a:r>
            <a:r>
              <a:rPr lang="en-US" altLang="en-US" baseline="-25000" dirty="0">
                <a:sym typeface="Symbol" panose="05050102010706020507" pitchFamily="18" charset="2"/>
              </a:rPr>
              <a:t>0</a:t>
            </a:r>
            <a:r>
              <a:rPr lang="en-US" altLang="en-US" dirty="0">
                <a:sym typeface="Symbol" panose="05050102010706020507" pitchFamily="18" charset="2"/>
              </a:rPr>
              <a:t> + </a:t>
            </a:r>
            <a:r>
              <a:rPr lang="en-US" altLang="en-US" i="1" dirty="0">
                <a:sym typeface="Symbol" panose="05050102010706020507" pitchFamily="18" charset="2"/>
              </a:rPr>
              <a:t>β</a:t>
            </a:r>
            <a:r>
              <a:rPr lang="en-US" altLang="en-US" baseline="-25000" dirty="0">
                <a:sym typeface="Symbol" panose="05050102010706020507" pitchFamily="18" charset="2"/>
              </a:rPr>
              <a:t>1</a:t>
            </a:r>
            <a:r>
              <a:rPr lang="en-US" altLang="en-US" i="1" dirty="0">
                <a:sym typeface="Symbol" panose="05050102010706020507" pitchFamily="18" charset="2"/>
              </a:rPr>
              <a:t>X </a:t>
            </a:r>
            <a:r>
              <a:rPr lang="en-US" altLang="en-US" dirty="0">
                <a:sym typeface="Symbol" panose="05050102010706020507" pitchFamily="18" charset="2"/>
              </a:rPr>
              <a:t>+ </a:t>
            </a:r>
            <a:r>
              <a:rPr lang="en-US" altLang="en-US" i="1" dirty="0" smtClean="0">
                <a:sym typeface="Symbol" panose="05050102010706020507" pitchFamily="18" charset="2"/>
              </a:rPr>
              <a:t>ε</a:t>
            </a:r>
          </a:p>
          <a:p>
            <a:pPr marL="0" indent="0" algn="ctr">
              <a:spcBef>
                <a:spcPts val="624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where </a:t>
            </a:r>
            <a:r>
              <a:rPr lang="en-US" altLang="en-US" i="1" dirty="0">
                <a:sym typeface="Symbol" panose="05050102010706020507" pitchFamily="18" charset="2"/>
              </a:rPr>
              <a:t>ε</a:t>
            </a:r>
            <a:r>
              <a:rPr lang="en-US" altLang="en-US" dirty="0">
                <a:sym typeface="Symbol" panose="05050102010706020507" pitchFamily="18" charset="2"/>
              </a:rPr>
              <a:t> ~ </a:t>
            </a:r>
            <a:r>
              <a:rPr lang="en-US" altLang="en-US" i="1" dirty="0">
                <a:sym typeface="Symbol" panose="05050102010706020507" pitchFamily="18" charset="2"/>
              </a:rPr>
              <a:t>N</a:t>
            </a:r>
            <a:r>
              <a:rPr lang="en-US" altLang="en-US" dirty="0">
                <a:sym typeface="Symbol" panose="05050102010706020507" pitchFamily="18" charset="2"/>
              </a:rPr>
              <a:t>(0, </a:t>
            </a:r>
            <a:r>
              <a:rPr lang="en-US" altLang="en-US" i="1" dirty="0">
                <a:sym typeface="Symbol" panose="05050102010706020507" pitchFamily="18" charset="2"/>
              </a:rPr>
              <a:t>σ</a:t>
            </a:r>
            <a:r>
              <a:rPr lang="en-US" altLang="en-US" i="1" baseline="-25000" dirty="0">
                <a:sym typeface="Symbol" panose="05050102010706020507" pitchFamily="18" charset="2"/>
              </a:rPr>
              <a:t>ε</a:t>
            </a:r>
            <a:r>
              <a:rPr lang="en-US" altLang="en-US" dirty="0">
                <a:sym typeface="Symbol" panose="05050102010706020507" pitchFamily="18" charset="2"/>
              </a:rPr>
              <a:t>) </a:t>
            </a:r>
            <a:r>
              <a:rPr lang="en-US" altLang="en-US" dirty="0" smtClean="0">
                <a:sym typeface="Symbol" panose="05050102010706020507" pitchFamily="18" charset="2"/>
              </a:rPr>
              <a:t>and independent</a:t>
            </a:r>
          </a:p>
          <a:p>
            <a:pPr marL="0" indent="0">
              <a:spcBef>
                <a:spcPts val="624"/>
              </a:spcBef>
              <a:buNone/>
            </a:pPr>
            <a:endParaRPr lang="en-US" dirty="0" smtClean="0"/>
          </a:p>
          <a:p>
            <a:pPr marL="0" indent="0" algn="ctr">
              <a:spcBef>
                <a:spcPts val="624"/>
              </a:spcBef>
              <a:buNone/>
            </a:pPr>
            <a:r>
              <a:rPr lang="en-US" dirty="0" smtClean="0"/>
              <a:t>What </a:t>
            </a:r>
            <a:r>
              <a:rPr lang="en-US" dirty="0"/>
              <a:t>if we have more than one potential predictor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24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Regression Model</a:t>
            </a:r>
            <a:endParaRPr lang="ru-RU" dirty="0"/>
          </a:p>
        </p:txBody>
      </p:sp>
      <p:pic>
        <p:nvPicPr>
          <p:cNvPr id="10242" name="Picture 2" descr="The equation reads, Y equals beta subscript 0 plus beta subscript 1 X subscript 1 plus beta subscript 2 X subscript 2 plus ellipses plus beta subscript k X subscript k plus varepsilon. A callout reading k predictors points toward beta subscript 1 X subscript 1, beta subscript 2 X subscript 2, and beta subscript k X subscript k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7282" y="1713128"/>
            <a:ext cx="7536379" cy="144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276600"/>
            <a:ext cx="8610600" cy="288908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624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where </a:t>
            </a:r>
            <a:r>
              <a:rPr lang="en-US" altLang="en-US" i="1" dirty="0">
                <a:sym typeface="Symbol" panose="05050102010706020507" pitchFamily="18" charset="2"/>
              </a:rPr>
              <a:t>ε</a:t>
            </a:r>
            <a:r>
              <a:rPr lang="en-US" altLang="en-US" dirty="0">
                <a:sym typeface="Symbol" panose="05050102010706020507" pitchFamily="18" charset="2"/>
              </a:rPr>
              <a:t> ~ </a:t>
            </a:r>
            <a:r>
              <a:rPr lang="en-US" altLang="en-US" i="1" dirty="0">
                <a:sym typeface="Symbol" panose="05050102010706020507" pitchFamily="18" charset="2"/>
              </a:rPr>
              <a:t>N</a:t>
            </a:r>
            <a:r>
              <a:rPr lang="en-US" altLang="en-US" dirty="0">
                <a:sym typeface="Symbol" panose="05050102010706020507" pitchFamily="18" charset="2"/>
              </a:rPr>
              <a:t>(0, </a:t>
            </a:r>
            <a:r>
              <a:rPr lang="en-US" altLang="en-US" i="1" dirty="0">
                <a:sym typeface="Symbol" panose="05050102010706020507" pitchFamily="18" charset="2"/>
              </a:rPr>
              <a:t>σ</a:t>
            </a:r>
            <a:r>
              <a:rPr lang="en-US" altLang="en-US" i="1" baseline="-25000" dirty="0">
                <a:sym typeface="Symbol" panose="05050102010706020507" pitchFamily="18" charset="2"/>
              </a:rPr>
              <a:t>ε</a:t>
            </a:r>
            <a:r>
              <a:rPr lang="en-US" altLang="en-US" dirty="0">
                <a:sym typeface="Symbol" panose="05050102010706020507" pitchFamily="18" charset="2"/>
              </a:rPr>
              <a:t>) and </a:t>
            </a:r>
            <a:r>
              <a:rPr lang="en-US" altLang="en-US" dirty="0" smtClean="0">
                <a:sym typeface="Symbol" panose="05050102010706020507" pitchFamily="18" charset="2"/>
              </a:rPr>
              <a:t>independent</a:t>
            </a:r>
          </a:p>
          <a:p>
            <a:pPr marL="0" indent="0">
              <a:spcBef>
                <a:spcPts val="624"/>
              </a:spcBef>
              <a:buNone/>
            </a:pPr>
            <a:endParaRPr lang="en-US" altLang="en-US" dirty="0" smtClean="0"/>
          </a:p>
          <a:p>
            <a:pPr marL="0" indent="0">
              <a:spcBef>
                <a:spcPts val="624"/>
              </a:spcBef>
              <a:buNone/>
            </a:pPr>
            <a:r>
              <a:rPr lang="en-US" altLang="en-US" dirty="0" smtClean="0"/>
              <a:t>Data</a:t>
            </a:r>
            <a:r>
              <a:rPr lang="en-US" altLang="en-US" dirty="0" smtClean="0"/>
              <a:t>?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altLang="en-US" dirty="0" smtClean="0"/>
              <a:t>We </a:t>
            </a:r>
            <a:r>
              <a:rPr lang="en-US" altLang="en-US" dirty="0"/>
              <a:t>need </a:t>
            </a:r>
            <a:r>
              <a:rPr lang="en-US" altLang="en-US" i="1" dirty="0"/>
              <a:t>n</a:t>
            </a:r>
            <a:r>
              <a:rPr lang="en-US" altLang="en-US" dirty="0"/>
              <a:t> data cases, each with values for </a:t>
            </a:r>
            <a:r>
              <a:rPr lang="en-US" altLang="en-US" i="1" dirty="0"/>
              <a:t>Y</a:t>
            </a:r>
            <a:r>
              <a:rPr lang="en-US" altLang="en-US" dirty="0"/>
              <a:t> and</a:t>
            </a:r>
            <a:r>
              <a:rPr lang="en-US" altLang="en-US" i="1" dirty="0"/>
              <a:t> all</a:t>
            </a:r>
            <a:r>
              <a:rPr lang="en-US" altLang="en-US" dirty="0"/>
              <a:t> of the predictors </a:t>
            </a:r>
            <a:r>
              <a:rPr lang="en-US" altLang="en-US" i="1" dirty="0"/>
              <a:t>X</a:t>
            </a:r>
            <a:r>
              <a:rPr lang="en-US" altLang="en-US" baseline="-25000" dirty="0"/>
              <a:t>1</a:t>
            </a:r>
            <a:r>
              <a:rPr lang="en-US" altLang="en-US" dirty="0"/>
              <a:t>,..., </a:t>
            </a:r>
            <a:r>
              <a:rPr lang="en-US" altLang="en-US" i="1" dirty="0"/>
              <a:t>X</a:t>
            </a:r>
            <a:r>
              <a:rPr lang="en-US" altLang="en-US" i="1" baseline="-25000" dirty="0"/>
              <a:t>k</a:t>
            </a:r>
            <a:r>
              <a:rPr lang="en-US" altLang="en-US" dirty="0" smtClean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0543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to do?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76200" y="1407393"/>
            <a:ext cx="8610600" cy="1793007"/>
          </a:xfrm>
        </p:spPr>
        <p:txBody>
          <a:bodyPr>
            <a:no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sz="2400" dirty="0"/>
              <a:t>Collect data for </a:t>
            </a:r>
            <a:r>
              <a:rPr lang="en-US" sz="2400" i="1" dirty="0"/>
              <a:t>Y</a:t>
            </a:r>
            <a:r>
              <a:rPr lang="en-US" sz="2400" dirty="0"/>
              <a:t> and all predictors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sz="2400" dirty="0"/>
              <a:t>CHOOSE a form of the model</a:t>
            </a:r>
          </a:p>
          <a:p>
            <a:pPr indent="0">
              <a:spcBef>
                <a:spcPts val="624"/>
              </a:spcBef>
              <a:buNone/>
            </a:pPr>
            <a:r>
              <a:rPr lang="en-US" sz="2400" dirty="0"/>
              <a:t>Select predictors</a:t>
            </a:r>
          </a:p>
          <a:p>
            <a:pPr indent="0">
              <a:spcBef>
                <a:spcPts val="624"/>
              </a:spcBef>
              <a:buNone/>
            </a:pPr>
            <a:r>
              <a:rPr lang="en-US" sz="2400" dirty="0"/>
              <a:t>Choose any functions of </a:t>
            </a:r>
            <a:r>
              <a:rPr lang="en-US" sz="2400" dirty="0" smtClean="0"/>
              <a:t>predictors</a:t>
            </a:r>
            <a:endParaRPr lang="ru-RU" sz="2400" dirty="0"/>
          </a:p>
        </p:txBody>
      </p:sp>
      <p:graphicFrame>
        <p:nvGraphicFramePr>
          <p:cNvPr id="11" name="Object 10" descr="A text is shown. The text reads, FIT Estimate the coefficients: beta hat subscript 0, beta hat subscript 1, ellipses beta hat subscript k. Estimate the std. dev. of error: sigma hat subscript varepsilon.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72183255"/>
              </p:ext>
            </p:extLst>
          </p:nvPr>
        </p:nvGraphicFramePr>
        <p:xfrm>
          <a:off x="125947" y="3200400"/>
          <a:ext cx="5436653" cy="923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3" name="Equation" r:id="rId3" imgW="2679480" imgH="507960" progId="Equation.DSMT4">
                  <p:embed/>
                </p:oleObj>
              </mc:Choice>
              <mc:Fallback>
                <p:oleObj name="Equation" r:id="rId3" imgW="2679480" imgH="507960" progId="Equation.DSMT4">
                  <p:embed/>
                  <p:pic>
                    <p:nvPicPr>
                      <p:cNvPr id="0" name="Object 5" descr="Fe(s) followed by arrow Fe(l)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47" y="3200400"/>
                        <a:ext cx="5436653" cy="9233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120316" y="4140629"/>
            <a:ext cx="8686800" cy="2183971"/>
          </a:xfrm>
        </p:spPr>
        <p:txBody>
          <a:bodyPr>
            <a:no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sz="2400" dirty="0"/>
              <a:t>ASSESS the fit</a:t>
            </a:r>
          </a:p>
          <a:p>
            <a:pPr indent="0">
              <a:spcBef>
                <a:spcPts val="624"/>
              </a:spcBef>
              <a:buNone/>
            </a:pPr>
            <a:r>
              <a:rPr lang="en-US" sz="2400" dirty="0"/>
              <a:t>Test individual predictors: </a:t>
            </a:r>
            <a:r>
              <a:rPr lang="en-US" sz="2400" i="1" dirty="0"/>
              <a:t>t</a:t>
            </a:r>
            <a:r>
              <a:rPr lang="en-US" sz="2400" dirty="0"/>
              <a:t> tests</a:t>
            </a:r>
          </a:p>
          <a:p>
            <a:pPr indent="0">
              <a:spcBef>
                <a:spcPts val="624"/>
              </a:spcBef>
              <a:buNone/>
            </a:pPr>
            <a:r>
              <a:rPr lang="en-US" sz="2400" dirty="0"/>
              <a:t>Test the overall fit: ANOVA, </a:t>
            </a:r>
            <a:r>
              <a:rPr lang="en-US" sz="2400" i="1" dirty="0"/>
              <a:t>R</a:t>
            </a:r>
            <a:r>
              <a:rPr lang="en-US" sz="2400" baseline="30000" dirty="0"/>
              <a:t>2</a:t>
            </a:r>
            <a:r>
              <a:rPr lang="en-US" sz="2400" dirty="0"/>
              <a:t>, adj. </a:t>
            </a:r>
            <a:r>
              <a:rPr lang="en-US" sz="2400" i="1" dirty="0"/>
              <a:t>R</a:t>
            </a:r>
            <a:r>
              <a:rPr lang="en-US" sz="2400" baseline="30000" dirty="0"/>
              <a:t>2</a:t>
            </a:r>
          </a:p>
          <a:p>
            <a:pPr indent="0">
              <a:spcBef>
                <a:spcPts val="624"/>
              </a:spcBef>
              <a:buNone/>
            </a:pPr>
            <a:r>
              <a:rPr lang="en-US" sz="2400" dirty="0"/>
              <a:t>Examine residuals for conditions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sz="2400" dirty="0"/>
              <a:t>USE  Predictions, CI’s, and </a:t>
            </a:r>
            <a:r>
              <a:rPr lang="en-US" sz="2400" dirty="0" smtClean="0"/>
              <a:t>PI’s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5226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Multiple Predictors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764807"/>
          </a:xfrm>
        </p:spPr>
        <p:txBody>
          <a:bodyPr>
            <a:norm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dirty="0"/>
              <a:t>Response variable: </a:t>
            </a:r>
            <a:r>
              <a:rPr lang="en-US" i="1" dirty="0"/>
              <a:t>Y</a:t>
            </a:r>
            <a:r>
              <a:rPr lang="en-US" dirty="0"/>
              <a:t> = active pulse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dirty="0"/>
              <a:t>Predictors:  </a:t>
            </a:r>
            <a:r>
              <a:rPr lang="en-US" i="1" dirty="0"/>
              <a:t>X</a:t>
            </a:r>
            <a:r>
              <a:rPr lang="en-US" baseline="-25000" dirty="0"/>
              <a:t>1</a:t>
            </a:r>
            <a:r>
              <a:rPr lang="en-US" dirty="0"/>
              <a:t> = resting pulse</a:t>
            </a:r>
          </a:p>
          <a:p>
            <a:pPr marL="1765300" indent="0">
              <a:spcBef>
                <a:spcPts val="624"/>
              </a:spcBef>
              <a:buNone/>
            </a:pPr>
            <a:r>
              <a:rPr lang="en-US" i="1" dirty="0"/>
              <a:t>X</a:t>
            </a:r>
            <a:r>
              <a:rPr lang="en-US" baseline="-25000" dirty="0"/>
              <a:t>2</a:t>
            </a:r>
            <a:r>
              <a:rPr lang="en-US" dirty="0"/>
              <a:t> = height</a:t>
            </a:r>
          </a:p>
          <a:p>
            <a:pPr marL="1765300" indent="0">
              <a:spcBef>
                <a:spcPts val="624"/>
              </a:spcBef>
              <a:buNone/>
            </a:pPr>
            <a:r>
              <a:rPr lang="en-US" i="1" dirty="0"/>
              <a:t>X</a:t>
            </a:r>
            <a:r>
              <a:rPr lang="en-US" baseline="-25000" dirty="0"/>
              <a:t>3</a:t>
            </a:r>
            <a:r>
              <a:rPr lang="en-US" dirty="0"/>
              <a:t> = sex (0 = M, 1 = F</a:t>
            </a:r>
            <a:r>
              <a:rPr lang="en-US" dirty="0" smtClean="0"/>
              <a:t>)</a:t>
            </a:r>
          </a:p>
          <a:p>
            <a:pPr marL="1765300" indent="-1765300">
              <a:spcBef>
                <a:spcPts val="624"/>
              </a:spcBef>
              <a:buNone/>
            </a:pPr>
            <a:r>
              <a:rPr lang="en-US" altLang="en-US" dirty="0" smtClean="0"/>
              <a:t>Data: </a:t>
            </a:r>
            <a:r>
              <a:rPr lang="en-US" alt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Pulse.csv</a:t>
            </a:r>
            <a:r>
              <a:rPr lang="en-US" altLang="en-US" b="1" dirty="0" smtClean="0"/>
              <a:t> </a:t>
            </a:r>
            <a:r>
              <a:rPr lang="en-US" altLang="en-US" dirty="0" smtClean="0"/>
              <a:t>(from </a:t>
            </a:r>
            <a:r>
              <a:rPr lang="en-US" altLang="en-US" i="1" dirty="0"/>
              <a:t>n </a:t>
            </a:r>
            <a:r>
              <a:rPr lang="en-US" altLang="en-US" dirty="0"/>
              <a:t>= 232 Stat2 students</a:t>
            </a:r>
            <a:r>
              <a:rPr lang="en-US" altLang="en-US" dirty="0" smtClean="0"/>
              <a:t>)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1911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Prediction </a:t>
            </a:r>
            <a:r>
              <a:rPr lang="en-US" dirty="0" smtClean="0"/>
              <a:t>Equation</a:t>
            </a:r>
            <a:endParaRPr lang="ru-RU" dirty="0"/>
          </a:p>
        </p:txBody>
      </p:sp>
      <p:graphicFrame>
        <p:nvGraphicFramePr>
          <p:cNvPr id="6" name="Object 5" descr="Y hat equals beta hat subscript 0 plus beta hat subscript 1 X subscript 1 plus beta hat subscript 2 X subscript 2 plus ellipses plus beta hat subscript k X subscript k.&#10;Where the coefficients are chosen to minimize: SSE equals Sum of open parenthesis y minus y hat close parenthesis superscript 2.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59485204"/>
              </p:ext>
            </p:extLst>
          </p:nvPr>
        </p:nvGraphicFramePr>
        <p:xfrm>
          <a:off x="304800" y="1600200"/>
          <a:ext cx="7217353" cy="1763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6" name="Equation" r:id="rId3" imgW="2781000" imgH="711000" progId="Equation.DSMT4">
                  <p:embed/>
                </p:oleObj>
              </mc:Choice>
              <mc:Fallback>
                <p:oleObj name="Equation" r:id="rId3" imgW="2781000" imgH="711000" progId="Equation.DSMT4">
                  <p:embed/>
                  <p:pic>
                    <p:nvPicPr>
                      <p:cNvPr id="0" name="Object 10" descr="Fe(s) followed by arrow Fe(l)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600200"/>
                        <a:ext cx="7217353" cy="17635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228600" y="3611880"/>
            <a:ext cx="4724400" cy="502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Example: </a:t>
            </a:r>
            <a:r>
              <a:rPr lang="en-US" i="1" dirty="0" smtClean="0"/>
              <a:t>Y</a:t>
            </a:r>
            <a:r>
              <a:rPr lang="en-US" dirty="0" smtClean="0"/>
              <a:t> </a:t>
            </a:r>
            <a:r>
              <a:rPr lang="en-US" dirty="0"/>
              <a:t>= active pulse </a:t>
            </a:r>
            <a:r>
              <a:rPr lang="en-US" dirty="0" smtClean="0"/>
              <a:t>rate</a:t>
            </a:r>
            <a:endParaRPr lang="en-US" dirty="0"/>
          </a:p>
        </p:txBody>
      </p:sp>
      <p:graphicFrame>
        <p:nvGraphicFramePr>
          <p:cNvPr id="3" name="Object 2" descr="Y hat equals negative 6.37 plus 1.13Rest plus 0.269Hgt plus 4.46Sex.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89246342"/>
              </p:ext>
            </p:extLst>
          </p:nvPr>
        </p:nvGraphicFramePr>
        <p:xfrm>
          <a:off x="914400" y="4362912"/>
          <a:ext cx="5789613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7" name="Equation" r:id="rId5" imgW="2933640" imgH="253800" progId="Equation.DSMT4">
                  <p:embed/>
                </p:oleObj>
              </mc:Choice>
              <mc:Fallback>
                <p:oleObj name="Equation" r:id="rId5" imgW="2933640" imgH="253800" progId="Equation.DSMT4">
                  <p:embed/>
                  <p:pic>
                    <p:nvPicPr>
                      <p:cNvPr id="0" name="Object 9" descr="Y hat equals negative 6.37 plus 1.13 rest plus 0.269 Hgt plus 4.46 Sex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362912"/>
                        <a:ext cx="5789613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655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Regression in </a:t>
            </a:r>
            <a:r>
              <a:rPr lang="en-US" dirty="0" smtClean="0"/>
              <a:t>R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6886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mymodel=lm(Y~X1+X2+X3,data=mydata)</a:t>
            </a:r>
            <a:endParaRPr lang="en-US" alt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ja-JP" i="1" dirty="0" smtClean="0"/>
              <a:t>“</a:t>
            </a:r>
            <a:r>
              <a:rPr lang="en-US" altLang="ja-JP" i="1" dirty="0"/>
              <a:t>Usual” commands still work.</a:t>
            </a:r>
          </a:p>
          <a:p>
            <a:pPr marL="0" indent="0">
              <a:buNone/>
            </a:pPr>
            <a:r>
              <a:rPr lang="en-US" alt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summary(mymodel)</a:t>
            </a:r>
            <a:endParaRPr lang="en-US" alt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anova(mymodel)</a:t>
            </a:r>
            <a:endParaRPr lang="en-US" alt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plot(mymodel)</a:t>
            </a:r>
            <a:endParaRPr lang="en-US" alt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alt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  <a:endParaRPr lang="en-US" alt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18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Regression </a:t>
            </a:r>
            <a:r>
              <a:rPr lang="en-US" dirty="0" smtClean="0"/>
              <a:t>Output</a:t>
            </a:r>
            <a:endParaRPr lang="ru-RU" dirty="0"/>
          </a:p>
        </p:txBody>
      </p:sp>
      <p:pic>
        <p:nvPicPr>
          <p:cNvPr id="8" name="Picture 2" descr="A text followed by a table is shown. &#10;The text reads, lesser than mymodel equals lm open parenthesis Active is similar to Rest plus Hgt plus Sex, data equals Pulse close parenthesis.&#10;Summary open parenthesis mymodel close parenthesis.&#10;A table below titled as Coefficients shows data in five columns and four rows.&#10;The column head of the table reads: Estimate, Std. Error, t value, Pr open parenthesis lesser than absolute value of t close parenthesis.&#10;Row 1: open parenthesis Intercept close parenthesis - Estimate, negative 6.3726; Std. Error, 30.8934; t value, negative 0.206; Pr open parenthesis lesser than absolute value of t close parenthesis, 0.837.&#10;Row 2: Rest - Estimate, 1.1300; Std. Error, 0.1023; t value, 11.042; Pr open parenthesis lesser than absolute value of t close parenthesis, greater than 2eminus16 three asterisks.&#10;Row 3: Hgt - Estimate, 0.2685; Std. Error, 0.4074; t value, 0.659; Pr open parenthesis lesser than absolute value of t close parenthesis, 0.511.&#10;Row 4: Sex - Estimate, 4.4610; Std. Error, 2.9947; t value, 1.490; Pr open parenthesis lesser than absolute value of t close parenthesis, 0.138.&#10;A text below the table reads, Residual standard error: 15.01 on 228 degrees of freedom, Multiple R-squared: 0.3724, Adjusted R-squared: 0.3641, F-statistic:  45.1 on 3 and 228 DF,  p-value: greater than 2.2eminus16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562100"/>
            <a:ext cx="8244840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226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2478</TotalTime>
  <Words>280</Words>
  <Application>Microsoft Office PowerPoint</Application>
  <PresentationFormat>On-screen Show (4:3)</PresentationFormat>
  <Paragraphs>57</Paragraphs>
  <Slides>13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ＭＳ Ｐゴシック</vt:lpstr>
      <vt:lpstr>Arial</vt:lpstr>
      <vt:lpstr>Arial Black</vt:lpstr>
      <vt:lpstr>Calibri</vt:lpstr>
      <vt:lpstr>Courier New</vt:lpstr>
      <vt:lpstr>Symbol</vt:lpstr>
      <vt:lpstr>Wingdings</vt:lpstr>
      <vt:lpstr>bergerinvitels3e_lectureslides_ch01_final</vt:lpstr>
      <vt:lpstr>Equation</vt:lpstr>
      <vt:lpstr>Section 3.1 </vt:lpstr>
      <vt:lpstr>Section 3.1</vt:lpstr>
      <vt:lpstr>Simple Linear Regression Model</vt:lpstr>
      <vt:lpstr>Multiple Regression Model</vt:lpstr>
      <vt:lpstr>What to do?</vt:lpstr>
      <vt:lpstr>Example: Multiple Predictors</vt:lpstr>
      <vt:lpstr>Prediction Equation</vt:lpstr>
      <vt:lpstr>Multiple Regression in R</vt:lpstr>
      <vt:lpstr>Regression Output</vt:lpstr>
      <vt:lpstr>Std. Deviation of Error Term</vt:lpstr>
      <vt:lpstr>R Regression Output</vt:lpstr>
      <vt:lpstr>Correlation Matrix</vt:lpstr>
      <vt:lpstr>Some R Linear Model Commands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3.1</dc:title>
  <dc:creator>Canon</dc:creator>
  <cp:lastModifiedBy>Newton, Andy</cp:lastModifiedBy>
  <cp:revision>469</cp:revision>
  <dcterms:created xsi:type="dcterms:W3CDTF">2015-10-23T14:29:37Z</dcterms:created>
  <dcterms:modified xsi:type="dcterms:W3CDTF">2018-07-24T14:22:14Z</dcterms:modified>
</cp:coreProperties>
</file>